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846" y="18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8653AE-F1B4-4014-8370-147F3AB63B9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00F0F9D-448A-47F3-BD9A-C428D62ED1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7A85C2E-A862-4FAF-B7F5-1F4D5798208B}"/>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C0946853-23CA-4ADF-8EE1-CABC29D3BD7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3EDF73-3CEC-4CFE-9DFC-E64FC21040F0}"/>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3737385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97D903-D8EB-4FCA-9F8B-68C79B217C0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65935A2-31C0-40A1-A129-6570C1C3E90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CC8FB97-B2F5-4889-AF11-B159605F4FD2}"/>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5B11367F-FD0D-4972-8A77-29311B0456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DC1756A-E5B8-48FD-9B76-5A111057E0FB}"/>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2731663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9CE91-9FD0-4C57-9ACF-90FC0109052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8C2380C-701E-408E-833A-B94089FD44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784A0F8-9E4B-4C74-9918-DF4EFA142661}"/>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0C4589D5-57D7-4763-A867-F1F2D67A9E8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3B37B8-0811-415C-8A3C-58873090BBF7}"/>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3331946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AA034E-4E16-4677-8343-A53837F14E2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79C78EF-CC2B-4F18-AB4D-8E913E79E9E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9ED9EB2-6A4E-45C9-AE2B-5D42B02E3B4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17EA416-5A83-4C3C-B441-3F09BA003DF8}"/>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6" name="Espace réservé du pied de page 5">
            <a:extLst>
              <a:ext uri="{FF2B5EF4-FFF2-40B4-BE49-F238E27FC236}">
                <a16:creationId xmlns:a16="http://schemas.microsoft.com/office/drawing/2014/main" id="{3F72524B-0E7F-4B57-A593-3873F971A0D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C64E60A-EF47-48AF-AE7D-21C3491F7673}"/>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907525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59AE4B-E57B-4B00-97E5-740B3B20E7C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183CE88-8355-4726-A2BC-D3211B2987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88B0D61-B892-4A7C-B7C3-A1650C3CB32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814B4D2-85FD-45D1-9307-9C15643A12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866067F-3C99-49E7-9F91-5F70E15BF28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AB4F023-BCFD-4718-8695-F7FDE404AFC0}"/>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8" name="Espace réservé du pied de page 7">
            <a:extLst>
              <a:ext uri="{FF2B5EF4-FFF2-40B4-BE49-F238E27FC236}">
                <a16:creationId xmlns:a16="http://schemas.microsoft.com/office/drawing/2014/main" id="{8045F874-436F-47E8-AAAA-282044959A0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6DFE904-845A-4722-9C38-D2CE2EAC2C30}"/>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1684932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203BD1-2C7E-4A44-8676-F6D1362F274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CA53ED9-AE4D-45AD-A12E-07747555F0E6}"/>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4" name="Espace réservé du pied de page 3">
            <a:extLst>
              <a:ext uri="{FF2B5EF4-FFF2-40B4-BE49-F238E27FC236}">
                <a16:creationId xmlns:a16="http://schemas.microsoft.com/office/drawing/2014/main" id="{F7A933BA-599A-46DC-9A76-EA1F4D707D2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1E44603-84D3-4292-9932-98032C2731B2}"/>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2622848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D54A80B-6BA2-4A00-8AAC-ABCD8E63048C}"/>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3" name="Espace réservé du pied de page 2">
            <a:extLst>
              <a:ext uri="{FF2B5EF4-FFF2-40B4-BE49-F238E27FC236}">
                <a16:creationId xmlns:a16="http://schemas.microsoft.com/office/drawing/2014/main" id="{F58F5214-BC69-4886-846C-C80BAFFE812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FDF4AE-1D2B-4CE0-9B81-7C954E8DC0A8}"/>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125349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EF69D2-9C79-40D3-9635-869B55A90CA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73D9567-9185-4FCE-BC9D-8EFAE4F02F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ABF8059-DC8E-4ACA-AA90-20F17D08B1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546CEEC-D495-4A3C-9526-56FC09F7EF51}"/>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6" name="Espace réservé du pied de page 5">
            <a:extLst>
              <a:ext uri="{FF2B5EF4-FFF2-40B4-BE49-F238E27FC236}">
                <a16:creationId xmlns:a16="http://schemas.microsoft.com/office/drawing/2014/main" id="{F8E488DE-FA76-410E-8A11-2A791199029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E382F33-F210-4F75-90AE-F6E85001EB29}"/>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3940567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77E398-927D-43D1-BE83-71234E36181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407BDA2-B02A-4CEB-A1F8-BC616BA36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B479FD8-D84B-41C2-B353-B218A4E51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40802FD-2A85-4244-9A46-EA276FC6F8F7}"/>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6" name="Espace réservé du pied de page 5">
            <a:extLst>
              <a:ext uri="{FF2B5EF4-FFF2-40B4-BE49-F238E27FC236}">
                <a16:creationId xmlns:a16="http://schemas.microsoft.com/office/drawing/2014/main" id="{D9DF92BC-E8AF-48A4-9459-275FAEC348C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FE6AA0-0724-49AA-9497-0C9C9D013481}"/>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4049775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D4D5FD-0F6A-4569-8046-056DCE6BC4F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858B007-CAF6-420A-AC2D-D69BBBF42CE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1F1842-AA12-47D1-A7C6-6EF2D3E8AB84}"/>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36BF0FD3-77FA-45AB-A93E-6AA67DD3E9D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5A98FFC-C7E1-4307-B02B-57E3D6C76744}"/>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2097301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3157207-0760-46CD-884B-044CDDE4874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F0C1404-5629-46CF-9968-7281F94441E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9BDAEE-7AE5-4D0F-AD6A-371FC9A869C7}"/>
              </a:ext>
            </a:extLst>
          </p:cNvPr>
          <p:cNvSpPr>
            <a:spLocks noGrp="1"/>
          </p:cNvSpPr>
          <p:nvPr>
            <p:ph type="dt" sz="half" idx="10"/>
          </p:nvPr>
        </p:nvSpPr>
        <p:spPr/>
        <p:txBody>
          <a:bodyPr/>
          <a:lstStyle/>
          <a:p>
            <a:fld id="{C5B67D4A-A3C2-46AF-8B52-CD432D891586}"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F8F6AD98-12FC-4CA8-BAA3-2358224F784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D11D89-5353-4EBC-9C92-0AF4C9ADD6E7}"/>
              </a:ext>
            </a:extLst>
          </p:cNvPr>
          <p:cNvSpPr>
            <a:spLocks noGrp="1"/>
          </p:cNvSpPr>
          <p:nvPr>
            <p:ph type="sldNum" sz="quarter" idx="12"/>
          </p:nvPr>
        </p:nvSpPr>
        <p:spPr/>
        <p:txBody>
          <a:bodyPr/>
          <a:lstStyle/>
          <a:p>
            <a:fld id="{94CFCF58-645A-4CB7-9AE0-9BFC7DD86048}" type="slidenum">
              <a:rPr lang="fr-FR" smtClean="0"/>
              <a:t>‹N°›</a:t>
            </a:fld>
            <a:endParaRPr lang="fr-FR"/>
          </a:p>
        </p:txBody>
      </p:sp>
    </p:spTree>
    <p:extLst>
      <p:ext uri="{BB962C8B-B14F-4D97-AF65-F5344CB8AC3E}">
        <p14:creationId xmlns:p14="http://schemas.microsoft.com/office/powerpoint/2010/main" val="2178776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F248583-939C-4A7D-B48C-9D7D8ACE79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3B91030-BCD2-4F8B-934C-43FE2E4510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5B464FA-DD95-4B39-A152-B7E4B1F3F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67D4A-A3C2-46AF-8B52-CD432D891586}"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712BE744-D964-4373-8F5B-B92D8D9653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F5AE1B3-D701-42A7-85F7-577DAC8429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FCF58-645A-4CB7-9AE0-9BFC7DD86048}" type="slidenum">
              <a:rPr lang="fr-FR" smtClean="0"/>
              <a:t>‹N°›</a:t>
            </a:fld>
            <a:endParaRPr lang="fr-FR"/>
          </a:p>
        </p:txBody>
      </p:sp>
    </p:spTree>
    <p:extLst>
      <p:ext uri="{BB962C8B-B14F-4D97-AF65-F5344CB8AC3E}">
        <p14:creationId xmlns:p14="http://schemas.microsoft.com/office/powerpoint/2010/main" val="4091538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919159-C804-4B09-B602-D1983FBA1D4F}"/>
              </a:ext>
            </a:extLst>
          </p:cNvPr>
          <p:cNvSpPr>
            <a:spLocks noGrp="1"/>
          </p:cNvSpPr>
          <p:nvPr>
            <p:ph type="ctrTitle"/>
          </p:nvPr>
        </p:nvSpPr>
        <p:spPr>
          <a:xfrm>
            <a:off x="1524000" y="1620253"/>
            <a:ext cx="9144000" cy="1042736"/>
          </a:xfrm>
        </p:spPr>
        <p:txBody>
          <a:bodyPr/>
          <a:lstStyle/>
          <a:p>
            <a:r>
              <a:rPr lang="fr-FR" dirty="0"/>
              <a:t>Titre de l’action</a:t>
            </a:r>
          </a:p>
        </p:txBody>
      </p:sp>
      <p:sp>
        <p:nvSpPr>
          <p:cNvPr id="3" name="Sous-titre 2">
            <a:extLst>
              <a:ext uri="{FF2B5EF4-FFF2-40B4-BE49-F238E27FC236}">
                <a16:creationId xmlns:a16="http://schemas.microsoft.com/office/drawing/2014/main" id="{12AE2E3A-6F19-4EBB-938F-6DC023FC0BDC}"/>
              </a:ext>
            </a:extLst>
          </p:cNvPr>
          <p:cNvSpPr>
            <a:spLocks noGrp="1"/>
          </p:cNvSpPr>
          <p:nvPr>
            <p:ph type="subTitle" idx="1"/>
          </p:nvPr>
        </p:nvSpPr>
        <p:spPr>
          <a:xfrm>
            <a:off x="0" y="-1444792"/>
            <a:ext cx="12192000" cy="1363578"/>
          </a:xfrm>
        </p:spPr>
        <p:style>
          <a:lnRef idx="2">
            <a:schemeClr val="accent5">
              <a:shade val="50000"/>
            </a:schemeClr>
          </a:lnRef>
          <a:fillRef idx="1">
            <a:schemeClr val="accent5"/>
          </a:fillRef>
          <a:effectRef idx="0">
            <a:schemeClr val="accent5"/>
          </a:effectRef>
          <a:fontRef idx="minor">
            <a:schemeClr val="lt1"/>
          </a:fontRef>
        </p:style>
        <p:txBody>
          <a:bodyPr>
            <a:normAutofit fontScale="92500" lnSpcReduction="10000"/>
          </a:bodyPr>
          <a:lstStyle/>
          <a:p>
            <a:pPr algn="l"/>
            <a:r>
              <a:rPr lang="fr-FR" sz="1800" dirty="0">
                <a:effectLst/>
                <a:latin typeface="Calibri" panose="020F0502020204030204" pitchFamily="34" charset="0"/>
                <a:ea typeface="Calibri" panose="020F0502020204030204" pitchFamily="34" charset="0"/>
                <a:cs typeface="Times New Roman" panose="02020603050405020304" pitchFamily="18" charset="0"/>
              </a:rPr>
              <a:t>Ce document présente une trame des informations demandées dans votre livrable #4. N’hésitez pas à personnaliser son apparence, tout en respectant les consignes qui y sont décrites. Dans sa version finale, vous en effacerez les consignes.</a:t>
            </a:r>
          </a:p>
          <a:p>
            <a:pPr algn="l"/>
            <a:r>
              <a:rPr lang="fr-FR" sz="1800" dirty="0">
                <a:effectLst/>
                <a:latin typeface="Calibri" panose="020F0502020204030204" pitchFamily="34" charset="0"/>
                <a:ea typeface="Calibri" panose="020F0502020204030204" pitchFamily="34" charset="0"/>
                <a:cs typeface="Times New Roman" panose="02020603050405020304" pitchFamily="18" charset="0"/>
              </a:rPr>
              <a:t>L’oral consiste en une présentation de ce document par l’ensemble de votre groupe en 10 minutes, suivi de 10 minutes de questions. Il aura lieu en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visio</a:t>
            </a:r>
            <a:r>
              <a:rPr lang="fr-FR" sz="1800" dirty="0">
                <a:effectLst/>
                <a:latin typeface="Calibri" panose="020F0502020204030204" pitchFamily="34" charset="0"/>
                <a:ea typeface="Calibri" panose="020F0502020204030204" pitchFamily="34" charset="0"/>
                <a:cs typeface="Times New Roman" panose="02020603050405020304" pitchFamily="18" charset="0"/>
              </a:rPr>
              <a:t>, début mars. Il est fortement recommandé d’avoir répété votre présentation pour respecter le temps imparti et pour ne pas improviser la répartition de la parole.</a:t>
            </a:r>
          </a:p>
        </p:txBody>
      </p:sp>
      <p:sp>
        <p:nvSpPr>
          <p:cNvPr id="4" name="Sous-titre 2">
            <a:extLst>
              <a:ext uri="{FF2B5EF4-FFF2-40B4-BE49-F238E27FC236}">
                <a16:creationId xmlns:a16="http://schemas.microsoft.com/office/drawing/2014/main" id="{892C6599-C18A-4CA8-8AFD-98900D4F20E7}"/>
              </a:ext>
            </a:extLst>
          </p:cNvPr>
          <p:cNvSpPr txBox="1">
            <a:spLocks/>
          </p:cNvSpPr>
          <p:nvPr/>
        </p:nvSpPr>
        <p:spPr>
          <a:xfrm>
            <a:off x="312821" y="2751221"/>
            <a:ext cx="11574379" cy="41388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FR" sz="1800" dirty="0">
                <a:latin typeface="Calibri" panose="020F0502020204030204" pitchFamily="34" charset="0"/>
                <a:ea typeface="Calibri" panose="020F0502020204030204" pitchFamily="34" charset="0"/>
                <a:cs typeface="Times New Roman" panose="02020603050405020304" pitchFamily="18" charset="0"/>
              </a:rPr>
              <a:t>Lieu d’intervention</a:t>
            </a:r>
          </a:p>
          <a:p>
            <a:pPr algn="l"/>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gn="l"/>
            <a:r>
              <a:rPr lang="fr-FR" sz="1800" dirty="0">
                <a:latin typeface="Calibri" panose="020F0502020204030204" pitchFamily="34" charset="0"/>
                <a:ea typeface="Calibri" panose="020F0502020204030204" pitchFamily="34" charset="0"/>
                <a:cs typeface="Times New Roman" panose="02020603050405020304" pitchFamily="18" charset="0"/>
              </a:rPr>
              <a:t>Nature exacte de la thématique de l’intervention : Activité physique / Alimentation / Hygiène (préciser) / Addictions (préciser) / Santé sexuelle Contraception</a:t>
            </a:r>
          </a:p>
          <a:p>
            <a:pPr algn="l"/>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gn="l"/>
            <a:r>
              <a:rPr lang="fr-FR" sz="1800" dirty="0">
                <a:latin typeface="Calibri" panose="020F0502020204030204" pitchFamily="34" charset="0"/>
                <a:ea typeface="Calibri" panose="020F0502020204030204" pitchFamily="34" charset="0"/>
                <a:cs typeface="Times New Roman" panose="02020603050405020304" pitchFamily="18" charset="0"/>
              </a:rPr>
              <a:t>Nom et coordonnées de votre contact sur place</a:t>
            </a:r>
          </a:p>
          <a:p>
            <a:pPr algn="l"/>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gn="l"/>
            <a:r>
              <a:rPr lang="fr-FR" sz="1800" dirty="0">
                <a:latin typeface="Calibri" panose="020F0502020204030204" pitchFamily="34" charset="0"/>
                <a:ea typeface="Calibri" panose="020F0502020204030204" pitchFamily="34" charset="0"/>
                <a:cs typeface="Times New Roman" panose="02020603050405020304" pitchFamily="18" charset="0"/>
              </a:rPr>
              <a:t>Votre équipe d’intervenants (noms, formation, rôles éventuels)</a:t>
            </a:r>
          </a:p>
          <a:p>
            <a:pPr algn="l"/>
            <a:endParaRPr lang="fr-FR" dirty="0"/>
          </a:p>
        </p:txBody>
      </p:sp>
    </p:spTree>
    <p:extLst>
      <p:ext uri="{BB962C8B-B14F-4D97-AF65-F5344CB8AC3E}">
        <p14:creationId xmlns:p14="http://schemas.microsoft.com/office/powerpoint/2010/main" val="2374984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48964D-C982-4AB4-940F-F201E9383BD0}"/>
              </a:ext>
            </a:extLst>
          </p:cNvPr>
          <p:cNvSpPr>
            <a:spLocks noGrp="1"/>
          </p:cNvSpPr>
          <p:nvPr>
            <p:ph type="title"/>
          </p:nvPr>
        </p:nvSpPr>
        <p:spPr/>
        <p:txBody>
          <a:bodyPr/>
          <a:lstStyle/>
          <a:p>
            <a:r>
              <a:rPr lang="fr-FR" dirty="0"/>
              <a:t>Objectifs pédagogiques</a:t>
            </a:r>
          </a:p>
        </p:txBody>
      </p:sp>
      <p:graphicFrame>
        <p:nvGraphicFramePr>
          <p:cNvPr id="4" name="Espace réservé du contenu 3">
            <a:extLst>
              <a:ext uri="{FF2B5EF4-FFF2-40B4-BE49-F238E27FC236}">
                <a16:creationId xmlns:a16="http://schemas.microsoft.com/office/drawing/2014/main" id="{3C004CDB-80AE-4574-A02F-F7D41820FA8E}"/>
              </a:ext>
            </a:extLst>
          </p:cNvPr>
          <p:cNvGraphicFramePr>
            <a:graphicFrameLocks noGrp="1"/>
          </p:cNvGraphicFramePr>
          <p:nvPr>
            <p:ph idx="1"/>
            <p:extLst>
              <p:ext uri="{D42A27DB-BD31-4B8C-83A1-F6EECF244321}">
                <p14:modId xmlns:p14="http://schemas.microsoft.com/office/powerpoint/2010/main" val="54948304"/>
              </p:ext>
            </p:extLst>
          </p:nvPr>
        </p:nvGraphicFramePr>
        <p:xfrm>
          <a:off x="0" y="1532021"/>
          <a:ext cx="12192000" cy="5325977"/>
        </p:xfrm>
        <a:graphic>
          <a:graphicData uri="http://schemas.openxmlformats.org/drawingml/2006/table">
            <a:tbl>
              <a:tblPr firstRow="1" firstCol="1" bandRow="1">
                <a:tableStyleId>{5C22544A-7EE6-4342-B048-85BDC9FD1C3A}</a:tableStyleId>
              </a:tblPr>
              <a:tblGrid>
                <a:gridCol w="3302953">
                  <a:extLst>
                    <a:ext uri="{9D8B030D-6E8A-4147-A177-3AD203B41FA5}">
                      <a16:colId xmlns:a16="http://schemas.microsoft.com/office/drawing/2014/main" val="3325831480"/>
                    </a:ext>
                  </a:extLst>
                </a:gridCol>
                <a:gridCol w="3067508">
                  <a:extLst>
                    <a:ext uri="{9D8B030D-6E8A-4147-A177-3AD203B41FA5}">
                      <a16:colId xmlns:a16="http://schemas.microsoft.com/office/drawing/2014/main" val="3620397048"/>
                    </a:ext>
                  </a:extLst>
                </a:gridCol>
                <a:gridCol w="3128052">
                  <a:extLst>
                    <a:ext uri="{9D8B030D-6E8A-4147-A177-3AD203B41FA5}">
                      <a16:colId xmlns:a16="http://schemas.microsoft.com/office/drawing/2014/main" val="47887079"/>
                    </a:ext>
                  </a:extLst>
                </a:gridCol>
                <a:gridCol w="2693487">
                  <a:extLst>
                    <a:ext uri="{9D8B030D-6E8A-4147-A177-3AD203B41FA5}">
                      <a16:colId xmlns:a16="http://schemas.microsoft.com/office/drawing/2014/main" val="3932885069"/>
                    </a:ext>
                  </a:extLst>
                </a:gridCol>
              </a:tblGrid>
              <a:tr h="1236162">
                <a:tc>
                  <a:txBody>
                    <a:bodyPr/>
                    <a:lstStyle/>
                    <a:p>
                      <a:pPr algn="ctr">
                        <a:lnSpc>
                          <a:spcPct val="107000"/>
                        </a:lnSpc>
                        <a:spcAft>
                          <a:spcPts val="800"/>
                        </a:spcAft>
                      </a:pPr>
                      <a:r>
                        <a:rPr lang="fr-FR" sz="1800" dirty="0">
                          <a:effectLst/>
                        </a:rPr>
                        <a:t>Objectif pédagogique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FR" sz="1800" dirty="0">
                          <a:effectLst/>
                        </a:rPr>
                        <a:t>Activité(s) concernée(s)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FR" sz="1800" dirty="0">
                          <a:effectLst/>
                        </a:rPr>
                        <a:t>L’objectif est atteint quand le public est capable de…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fr-FR" sz="1800" dirty="0">
                          <a:effectLst/>
                        </a:rPr>
                        <a:t>Moyen d’évaluation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08077865"/>
                  </a:ext>
                </a:extLst>
              </a:tr>
              <a:tr h="817963">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15692633"/>
                  </a:ext>
                </a:extLst>
              </a:tr>
              <a:tr h="817963">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1284235"/>
                  </a:ext>
                </a:extLst>
              </a:tr>
              <a:tr h="817963">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2200922"/>
                  </a:ext>
                </a:extLst>
              </a:tr>
              <a:tr h="817963">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0667122"/>
                  </a:ext>
                </a:extLst>
              </a:tr>
              <a:tr h="817963">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fr-FR" sz="1100" dirty="0">
                          <a:effectLst/>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7558855"/>
                  </a:ext>
                </a:extLst>
              </a:tr>
            </a:tbl>
          </a:graphicData>
        </a:graphic>
      </p:graphicFrame>
      <p:sp>
        <p:nvSpPr>
          <p:cNvPr id="5" name="Sous-titre 2">
            <a:extLst>
              <a:ext uri="{FF2B5EF4-FFF2-40B4-BE49-F238E27FC236}">
                <a16:creationId xmlns:a16="http://schemas.microsoft.com/office/drawing/2014/main" id="{A2F6BB61-5176-4AB6-B7D0-A08A111BCCF8}"/>
              </a:ext>
            </a:extLst>
          </p:cNvPr>
          <p:cNvSpPr txBox="1">
            <a:spLocks/>
          </p:cNvSpPr>
          <p:nvPr/>
        </p:nvSpPr>
        <p:spPr>
          <a:xfrm>
            <a:off x="0" y="-1162050"/>
            <a:ext cx="12192000" cy="109195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lnSpc>
                <a:spcPct val="107000"/>
              </a:lnSpc>
              <a:spcAft>
                <a:spcPts val="80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Compléter le tableau ci-dessous, en faisant le lien entre les objectifs pédagogiques que vous vous fixez, les noms des activités dans lesquelles chaque objectif sera travaillé, l’indicateur d’atteinte de l’objectif (L’objectif est atteint quand le public est capable de…), et le moyen d’évaluation. Les moyens d’évaluation doivent être détaillés dans la section dédiée de ce document. </a:t>
            </a:r>
          </a:p>
        </p:txBody>
      </p:sp>
    </p:spTree>
    <p:extLst>
      <p:ext uri="{BB962C8B-B14F-4D97-AF65-F5344CB8AC3E}">
        <p14:creationId xmlns:p14="http://schemas.microsoft.com/office/powerpoint/2010/main" val="157883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1DC9D8-58EC-4728-949D-55C913CB6C95}"/>
              </a:ext>
            </a:extLst>
          </p:cNvPr>
          <p:cNvSpPr>
            <a:spLocks noGrp="1"/>
          </p:cNvSpPr>
          <p:nvPr>
            <p:ph type="title"/>
          </p:nvPr>
        </p:nvSpPr>
        <p:spPr/>
        <p:txBody>
          <a:bodyPr/>
          <a:lstStyle/>
          <a:p>
            <a:r>
              <a:rPr lang="fr-FR" dirty="0"/>
              <a:t>Emploi du temps</a:t>
            </a:r>
          </a:p>
        </p:txBody>
      </p:sp>
      <p:sp>
        <p:nvSpPr>
          <p:cNvPr id="3" name="Espace réservé du contenu 2">
            <a:extLst>
              <a:ext uri="{FF2B5EF4-FFF2-40B4-BE49-F238E27FC236}">
                <a16:creationId xmlns:a16="http://schemas.microsoft.com/office/drawing/2014/main" id="{1ADBD95D-38A6-4312-A149-02FB8D7FF01C}"/>
              </a:ext>
            </a:extLst>
          </p:cNvPr>
          <p:cNvSpPr>
            <a:spLocks noGrp="1"/>
          </p:cNvSpPr>
          <p:nvPr>
            <p:ph idx="1"/>
          </p:nvPr>
        </p:nvSpPr>
        <p:spPr/>
        <p:txBody>
          <a:bodyPr/>
          <a:lstStyle/>
          <a:p>
            <a:endParaRPr lang="fr-FR"/>
          </a:p>
        </p:txBody>
      </p:sp>
      <p:sp>
        <p:nvSpPr>
          <p:cNvPr id="4" name="Sous-titre 2">
            <a:extLst>
              <a:ext uri="{FF2B5EF4-FFF2-40B4-BE49-F238E27FC236}">
                <a16:creationId xmlns:a16="http://schemas.microsoft.com/office/drawing/2014/main" id="{BE6EB0B2-BEE4-49BB-A7F1-EFD6BCA598A0}"/>
              </a:ext>
            </a:extLst>
          </p:cNvPr>
          <p:cNvSpPr txBox="1">
            <a:spLocks/>
          </p:cNvSpPr>
          <p:nvPr/>
        </p:nvSpPr>
        <p:spPr>
          <a:xfrm>
            <a:off x="0" y="-847725"/>
            <a:ext cx="12192000" cy="75147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lnSpc>
                <a:spcPct val="107000"/>
              </a:lnSpc>
              <a:spcAft>
                <a:spcPts val="80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Lister, pour chaque jour d’intervention, l’emploi du temps prévu : quelle activité ? de quelle heure à quelle heure ? pour quelle classe ou groupe ?</a:t>
            </a:r>
          </a:p>
        </p:txBody>
      </p:sp>
    </p:spTree>
    <p:extLst>
      <p:ext uri="{BB962C8B-B14F-4D97-AF65-F5344CB8AC3E}">
        <p14:creationId xmlns:p14="http://schemas.microsoft.com/office/powerpoint/2010/main" val="2803748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2A4992-8F09-4889-9899-5B6B9E3A09AB}"/>
              </a:ext>
            </a:extLst>
          </p:cNvPr>
          <p:cNvSpPr>
            <a:spLocks noGrp="1"/>
          </p:cNvSpPr>
          <p:nvPr>
            <p:ph type="title"/>
          </p:nvPr>
        </p:nvSpPr>
        <p:spPr/>
        <p:txBody>
          <a:bodyPr/>
          <a:lstStyle/>
          <a:p>
            <a:r>
              <a:rPr lang="fr-FR" dirty="0"/>
              <a:t>Nom de l’activité</a:t>
            </a:r>
          </a:p>
        </p:txBody>
      </p:sp>
      <p:sp>
        <p:nvSpPr>
          <p:cNvPr id="7" name="Espace réservé du contenu 6">
            <a:extLst>
              <a:ext uri="{FF2B5EF4-FFF2-40B4-BE49-F238E27FC236}">
                <a16:creationId xmlns:a16="http://schemas.microsoft.com/office/drawing/2014/main" id="{209CB2BE-C9B0-4046-9711-8B91A51D1FC9}"/>
              </a:ext>
            </a:extLst>
          </p:cNvPr>
          <p:cNvSpPr>
            <a:spLocks noGrp="1"/>
          </p:cNvSpPr>
          <p:nvPr>
            <p:ph sz="half" idx="1"/>
          </p:nvPr>
        </p:nvSpPr>
        <p:spPr/>
        <p:txBody>
          <a:bodyPr>
            <a:normAutofit fontScale="77500" lnSpcReduction="20000"/>
          </a:bodyPr>
          <a:lstStyle/>
          <a:p>
            <a:r>
              <a:rPr lang="fr-FR" dirty="0"/>
              <a:t>Classe ou âge : </a:t>
            </a:r>
          </a:p>
          <a:p>
            <a:r>
              <a:rPr lang="fr-FR" dirty="0"/>
              <a:t>Nombre de participants simultanés :</a:t>
            </a:r>
          </a:p>
          <a:p>
            <a:r>
              <a:rPr lang="fr-FR" dirty="0"/>
              <a:t>Membres du groupe animant l’activité (souligner le ou les membres en charge de construire l’activité) :</a:t>
            </a:r>
          </a:p>
          <a:p>
            <a:r>
              <a:rPr lang="fr-FR" dirty="0"/>
              <a:t>Objectif(s) pédagogique(s) : en lien avec le tableau</a:t>
            </a:r>
          </a:p>
          <a:p>
            <a:r>
              <a:rPr lang="fr-FR" dirty="0"/>
              <a:t>Durée prévue :</a:t>
            </a:r>
          </a:p>
          <a:p>
            <a:r>
              <a:rPr lang="fr-FR" dirty="0"/>
              <a:t>Lieu : cour / autour de 3 tables / gymnase…</a:t>
            </a:r>
          </a:p>
          <a:p>
            <a:r>
              <a:rPr lang="fr-FR" dirty="0"/>
              <a:t>Matériel nécessaire :</a:t>
            </a:r>
          </a:p>
          <a:p>
            <a:r>
              <a:rPr lang="fr-FR" dirty="0"/>
              <a:t>Critère d’arrêt : qu’est-ce qui déclenche la fin de l’activité ? Temps imparti ou atteinte des objectifs ?</a:t>
            </a:r>
          </a:p>
          <a:p>
            <a:endParaRPr lang="fr-FR" dirty="0"/>
          </a:p>
        </p:txBody>
      </p:sp>
      <p:sp>
        <p:nvSpPr>
          <p:cNvPr id="8" name="Espace réservé du contenu 7">
            <a:extLst>
              <a:ext uri="{FF2B5EF4-FFF2-40B4-BE49-F238E27FC236}">
                <a16:creationId xmlns:a16="http://schemas.microsoft.com/office/drawing/2014/main" id="{B6FBB3EE-BDF2-4677-9726-78BA1D24F0B3}"/>
              </a:ext>
            </a:extLst>
          </p:cNvPr>
          <p:cNvSpPr>
            <a:spLocks noGrp="1"/>
          </p:cNvSpPr>
          <p:nvPr>
            <p:ph sz="half" idx="2"/>
          </p:nvPr>
        </p:nvSpPr>
        <p:spPr/>
        <p:txBody>
          <a:bodyPr>
            <a:normAutofit fontScale="77500" lnSpcReduction="20000"/>
          </a:bodyPr>
          <a:lstStyle/>
          <a:p>
            <a:r>
              <a:rPr lang="fr-FR" dirty="0"/>
              <a:t>Description du déroulement de l’activité (dont la répartition des tâches entre membres du groupe lors de l’activité) :</a:t>
            </a:r>
          </a:p>
        </p:txBody>
      </p:sp>
      <p:sp>
        <p:nvSpPr>
          <p:cNvPr id="6" name="Sous-titre 2">
            <a:extLst>
              <a:ext uri="{FF2B5EF4-FFF2-40B4-BE49-F238E27FC236}">
                <a16:creationId xmlns:a16="http://schemas.microsoft.com/office/drawing/2014/main" id="{23E00E1B-FFFA-4013-B6EF-839675B73AF1}"/>
              </a:ext>
            </a:extLst>
          </p:cNvPr>
          <p:cNvSpPr txBox="1">
            <a:spLocks/>
          </p:cNvSpPr>
          <p:nvPr/>
        </p:nvSpPr>
        <p:spPr>
          <a:xfrm>
            <a:off x="0" y="-1239251"/>
            <a:ext cx="12192000" cy="121117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lnSpc>
                <a:spcPct val="107000"/>
              </a:lnSpc>
              <a:spcAft>
                <a:spcPts val="80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Pour chaque activité, compléter une fiche activité synthétique d’environ une diapositive. Voici ci-dessous un exemple de fiche d’activité vierge avec les éléments demandés, à dupliquer pour chaque activité. Il est possible d’adapter cet exemple de manière créative, mais en restant synthétique et en fournissant tous les éléments demandés.</a:t>
            </a:r>
          </a:p>
        </p:txBody>
      </p:sp>
    </p:spTree>
    <p:extLst>
      <p:ext uri="{BB962C8B-B14F-4D97-AF65-F5344CB8AC3E}">
        <p14:creationId xmlns:p14="http://schemas.microsoft.com/office/powerpoint/2010/main" val="1275720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78DE88BC-D3B9-43DA-A42E-570F5FE41197}"/>
              </a:ext>
            </a:extLst>
          </p:cNvPr>
          <p:cNvSpPr>
            <a:spLocks noGrp="1"/>
          </p:cNvSpPr>
          <p:nvPr>
            <p:ph type="title"/>
          </p:nvPr>
        </p:nvSpPr>
        <p:spPr/>
        <p:txBody>
          <a:bodyPr/>
          <a:lstStyle/>
          <a:p>
            <a:r>
              <a:rPr lang="fr-FR" dirty="0"/>
              <a:t>Evaluation</a:t>
            </a:r>
          </a:p>
        </p:txBody>
      </p:sp>
      <p:sp>
        <p:nvSpPr>
          <p:cNvPr id="6" name="Espace réservé du contenu 5">
            <a:extLst>
              <a:ext uri="{FF2B5EF4-FFF2-40B4-BE49-F238E27FC236}">
                <a16:creationId xmlns:a16="http://schemas.microsoft.com/office/drawing/2014/main" id="{7C25D505-76EE-459C-A386-6CAD6F16284A}"/>
              </a:ext>
            </a:extLst>
          </p:cNvPr>
          <p:cNvSpPr>
            <a:spLocks noGrp="1"/>
          </p:cNvSpPr>
          <p:nvPr>
            <p:ph idx="1"/>
          </p:nvPr>
        </p:nvSpPr>
        <p:spPr/>
        <p:txBody>
          <a:bodyPr/>
          <a:lstStyle/>
          <a:p>
            <a:endParaRPr lang="fr-FR"/>
          </a:p>
        </p:txBody>
      </p:sp>
      <p:sp>
        <p:nvSpPr>
          <p:cNvPr id="7" name="Sous-titre 2">
            <a:extLst>
              <a:ext uri="{FF2B5EF4-FFF2-40B4-BE49-F238E27FC236}">
                <a16:creationId xmlns:a16="http://schemas.microsoft.com/office/drawing/2014/main" id="{F38F08C4-C1DA-4B89-912F-4C9721BBCE46}"/>
              </a:ext>
            </a:extLst>
          </p:cNvPr>
          <p:cNvSpPr txBox="1">
            <a:spLocks/>
          </p:cNvSpPr>
          <p:nvPr/>
        </p:nvSpPr>
        <p:spPr>
          <a:xfrm>
            <a:off x="0" y="-1590675"/>
            <a:ext cx="12192000" cy="150795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lnSpc>
                <a:spcPct val="120000"/>
              </a:lnSpc>
              <a:spcBef>
                <a:spcPts val="0"/>
              </a:spcBef>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L’évaluation de votre action doit vous permettre de quantifier l’atteinte de vos objectifs pédagogiques par votre public. L’évaluation doit être adaptée au niveau de votre public. Elle ne doit pas nécessairement avoir lieu à la fin de votre intervention, mais peut être répartie tout au long de l’intervention.</a:t>
            </a:r>
          </a:p>
          <a:p>
            <a:pPr marL="0" indent="0" algn="just">
              <a:lnSpc>
                <a:spcPct val="120000"/>
              </a:lnSpc>
              <a:spcBef>
                <a:spcPts val="0"/>
              </a:spcBef>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Un questionnaire de satisfaction n’est ni suffisant ni recommandé pour évaluer l’atteinte de vos objectifs. Vous ne devez pas non plus faire évaluer votre intervention par votre contact sur votre lieu d’intervention, un autre questionnaire est déjà prévu à cet effet.</a:t>
            </a:r>
          </a:p>
          <a:p>
            <a:pPr marL="0" indent="0" algn="just">
              <a:lnSpc>
                <a:spcPct val="120000"/>
              </a:lnSpc>
              <a:spcBef>
                <a:spcPts val="0"/>
              </a:spcBef>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Dans cette section, vous détaillerez votre procédé d’évaluation, et les objectifs pédagogiques visés par chaque partie de l’évaluation. </a:t>
            </a:r>
          </a:p>
          <a:p>
            <a:pPr marL="0" indent="0" algn="just">
              <a:lnSpc>
                <a:spcPct val="120000"/>
              </a:lnSpc>
              <a:spcBef>
                <a:spcPts val="0"/>
              </a:spcBef>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Les documents supports que vous pourriez utiliser pour l’évaluation peuvent être insérés ici ou en annexe.</a:t>
            </a:r>
          </a:p>
        </p:txBody>
      </p:sp>
    </p:spTree>
    <p:extLst>
      <p:ext uri="{BB962C8B-B14F-4D97-AF65-F5344CB8AC3E}">
        <p14:creationId xmlns:p14="http://schemas.microsoft.com/office/powerpoint/2010/main" val="209379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370B1-9A0F-4222-80FA-DEB169858A06}"/>
              </a:ext>
            </a:extLst>
          </p:cNvPr>
          <p:cNvSpPr>
            <a:spLocks noGrp="1"/>
          </p:cNvSpPr>
          <p:nvPr>
            <p:ph type="title"/>
          </p:nvPr>
        </p:nvSpPr>
        <p:spPr/>
        <p:txBody>
          <a:bodyPr/>
          <a:lstStyle/>
          <a:p>
            <a:r>
              <a:rPr lang="fr-FR" dirty="0"/>
              <a:t>Remerciements</a:t>
            </a:r>
          </a:p>
        </p:txBody>
      </p:sp>
      <p:sp>
        <p:nvSpPr>
          <p:cNvPr id="3" name="Espace réservé du contenu 2">
            <a:extLst>
              <a:ext uri="{FF2B5EF4-FFF2-40B4-BE49-F238E27FC236}">
                <a16:creationId xmlns:a16="http://schemas.microsoft.com/office/drawing/2014/main" id="{65BAA828-37FE-490B-BBEC-674DB418B442}"/>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2494427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0D7D1-8CCF-42BB-900B-246C7EFB68EF}"/>
              </a:ext>
            </a:extLst>
          </p:cNvPr>
          <p:cNvSpPr>
            <a:spLocks noGrp="1"/>
          </p:cNvSpPr>
          <p:nvPr>
            <p:ph type="title"/>
          </p:nvPr>
        </p:nvSpPr>
        <p:spPr/>
        <p:txBody>
          <a:bodyPr/>
          <a:lstStyle/>
          <a:p>
            <a:r>
              <a:rPr lang="fr-FR" dirty="0"/>
              <a:t>Annexes</a:t>
            </a:r>
          </a:p>
        </p:txBody>
      </p:sp>
      <p:sp>
        <p:nvSpPr>
          <p:cNvPr id="3" name="Espace réservé du contenu 2">
            <a:extLst>
              <a:ext uri="{FF2B5EF4-FFF2-40B4-BE49-F238E27FC236}">
                <a16:creationId xmlns:a16="http://schemas.microsoft.com/office/drawing/2014/main" id="{7256788B-8790-41EA-8E4F-9038C60C8DA3}"/>
              </a:ext>
            </a:extLst>
          </p:cNvPr>
          <p:cNvSpPr>
            <a:spLocks noGrp="1"/>
          </p:cNvSpPr>
          <p:nvPr>
            <p:ph idx="1"/>
          </p:nvPr>
        </p:nvSpPr>
        <p:spPr/>
        <p:txBody>
          <a:bodyPr/>
          <a:lstStyle/>
          <a:p>
            <a:endParaRPr lang="fr-FR"/>
          </a:p>
        </p:txBody>
      </p:sp>
      <p:sp>
        <p:nvSpPr>
          <p:cNvPr id="4" name="Sous-titre 2">
            <a:extLst>
              <a:ext uri="{FF2B5EF4-FFF2-40B4-BE49-F238E27FC236}">
                <a16:creationId xmlns:a16="http://schemas.microsoft.com/office/drawing/2014/main" id="{2E3E7B4D-7E04-483B-83BC-594C6A99C07F}"/>
              </a:ext>
            </a:extLst>
          </p:cNvPr>
          <p:cNvSpPr txBox="1">
            <a:spLocks/>
          </p:cNvSpPr>
          <p:nvPr/>
        </p:nvSpPr>
        <p:spPr>
          <a:xfrm>
            <a:off x="0" y="-857251"/>
            <a:ext cx="12192000" cy="77453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lnSpc>
                <a:spcPct val="107000"/>
              </a:lnSpc>
              <a:spcAft>
                <a:spcPts val="80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Supports utilisés ou tout autre information utile à la réalisation de l’action. Les annexes peuvent être insérées dans la présentation ou déposées comme fichier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pdf</a:t>
            </a:r>
            <a:r>
              <a:rPr lang="fr-FR" sz="1800" dirty="0">
                <a:effectLst/>
                <a:latin typeface="Calibri" panose="020F0502020204030204" pitchFamily="34" charset="0"/>
                <a:ea typeface="Calibri" panose="020F0502020204030204" pitchFamily="34" charset="0"/>
                <a:cs typeface="Times New Roman" panose="02020603050405020304" pitchFamily="18" charset="0"/>
              </a:rPr>
              <a:t> supplémentaire sur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community</a:t>
            </a:r>
            <a:r>
              <a:rPr lang="fr-FR" sz="18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6079828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607</Words>
  <Application>Microsoft Office PowerPoint</Application>
  <PresentationFormat>Grand écran</PresentationFormat>
  <Paragraphs>57</Paragraphs>
  <Slides>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7</vt:i4>
      </vt:variant>
    </vt:vector>
  </HeadingPairs>
  <TitlesOfParts>
    <vt:vector size="11" baseType="lpstr">
      <vt:lpstr>Arial</vt:lpstr>
      <vt:lpstr>Calibri</vt:lpstr>
      <vt:lpstr>Calibri Light</vt:lpstr>
      <vt:lpstr>Thème Office</vt:lpstr>
      <vt:lpstr>Titre de l’action</vt:lpstr>
      <vt:lpstr>Objectifs pédagogiques</vt:lpstr>
      <vt:lpstr>Emploi du temps</vt:lpstr>
      <vt:lpstr>Nom de l’activité</vt:lpstr>
      <vt:lpstr>Evaluation</vt:lpstr>
      <vt:lpstr>Remerciements</vt:lpstr>
      <vt:lpstr>Annexes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l’action</dc:title>
  <dc:creator>Gabin Fabre</dc:creator>
  <cp:lastModifiedBy>Gabin Fabre</cp:lastModifiedBy>
  <cp:revision>9</cp:revision>
  <dcterms:created xsi:type="dcterms:W3CDTF">2026-06-04T06:52:02Z</dcterms:created>
  <dcterms:modified xsi:type="dcterms:W3CDTF">2026-09-08T10:57:27Z</dcterms:modified>
</cp:coreProperties>
</file>